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94" r:id="rId4"/>
    <p:sldId id="1043" r:id="rId5"/>
    <p:sldId id="1042" r:id="rId6"/>
    <p:sldId id="313" r:id="rId7"/>
    <p:sldId id="315" r:id="rId8"/>
    <p:sldId id="308" r:id="rId9"/>
    <p:sldId id="1040" r:id="rId10"/>
    <p:sldId id="1041" r:id="rId11"/>
    <p:sldId id="867" r:id="rId12"/>
    <p:sldId id="882" r:id="rId13"/>
    <p:sldId id="310" r:id="rId14"/>
    <p:sldId id="312" r:id="rId15"/>
    <p:sldId id="305" r:id="rId16"/>
    <p:sldId id="280" r:id="rId17"/>
    <p:sldId id="29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66FF99"/>
    <a:srgbClr val="666699"/>
    <a:srgbClr val="660033"/>
    <a:srgbClr val="FF3F3F"/>
    <a:srgbClr val="FF9900"/>
    <a:srgbClr val="D00000"/>
    <a:srgbClr val="33CC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C8E79-BBB2-4FBB-ADDC-69EAEB6D3C25}" v="2" dt="2023-06-29T13:01:10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78" autoAdjust="0"/>
  </p:normalViewPr>
  <p:slideViewPr>
    <p:cSldViewPr snapToGrid="0">
      <p:cViewPr>
        <p:scale>
          <a:sx n="90" d="100"/>
          <a:sy n="90" d="100"/>
        </p:scale>
        <p:origin x="130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8124-3B32-4D45-95AD-4FEEE722F286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8F470-A484-45A2-9593-F595DF1B95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99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F470-A484-45A2-9593-F595DF1B953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364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8F470-A484-45A2-9593-F595DF1B953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25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8F470-A484-45A2-9593-F595DF1B9532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561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58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84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26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8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16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1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975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26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46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936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2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ACA0-C71C-4E7C-9682-AF98797CFA10}" type="datetimeFigureOut">
              <a:rPr lang="es-CL" smtClean="0"/>
              <a:t>29-06-2023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422C-5931-4791-B442-F2A1CCEAB5C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054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.emf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B44F29A-83E0-AA44-8082-34B0D3FCCC9C}"/>
              </a:ext>
            </a:extLst>
          </p:cNvPr>
          <p:cNvSpPr/>
          <p:nvPr/>
        </p:nvSpPr>
        <p:spPr>
          <a:xfrm>
            <a:off x="0" y="0"/>
            <a:ext cx="2291137" cy="6858000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20C1D8-0B7F-6848-B941-0524D0C6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254" y="424051"/>
            <a:ext cx="1589284" cy="2334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A232A5-3BE2-1649-9C63-46B7C996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2" y="6226032"/>
            <a:ext cx="1562100" cy="336550"/>
          </a:xfrm>
          <a:prstGeom prst="rect">
            <a:avLst/>
          </a:prstGeom>
        </p:spPr>
      </p:pic>
      <p:sp>
        <p:nvSpPr>
          <p:cNvPr id="8" name="Rectangle 17"/>
          <p:cNvSpPr txBox="1">
            <a:spLocks/>
          </p:cNvSpPr>
          <p:nvPr/>
        </p:nvSpPr>
        <p:spPr>
          <a:xfrm>
            <a:off x="3080084" y="1691507"/>
            <a:ext cx="8309810" cy="1177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06429">
              <a:defRPr/>
            </a:pPr>
            <a:r>
              <a:rPr lang="es-CL" sz="3200" b="1" dirty="0">
                <a:cs typeface="Times New Roman" panose="02020603050405020304" pitchFamily="18" charset="0"/>
              </a:rPr>
              <a:t>Capacitación</a:t>
            </a:r>
            <a:br>
              <a:rPr lang="es-CL" sz="2800" b="1" dirty="0">
                <a:cs typeface="Times New Roman" panose="02020603050405020304" pitchFamily="18" charset="0"/>
              </a:rPr>
            </a:br>
            <a:r>
              <a:rPr lang="es-CL" sz="2400" dirty="0">
                <a:cs typeface="Times New Roman" panose="02020603050405020304" pitchFamily="18" charset="0"/>
              </a:rPr>
              <a:t>Ley N°20.393, de responsabilidad penal de las personas jurídicas </a:t>
            </a:r>
            <a:br>
              <a:rPr lang="es-CL" sz="1800" b="1" dirty="0">
                <a:cs typeface="Times New Roman" panose="02020603050405020304" pitchFamily="18" charset="0"/>
              </a:rPr>
            </a:br>
            <a:br>
              <a:rPr lang="es-CL" sz="2000" dirty="0"/>
            </a:br>
            <a:br>
              <a:rPr lang="es-CL" sz="2800" dirty="0"/>
            </a:br>
            <a:endParaRPr lang="en-US" sz="1600" dirty="0">
              <a:cs typeface="Arial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08420" y="3317832"/>
            <a:ext cx="79014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382588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1400" dirty="0">
                <a:latin typeface="+mj-lt"/>
                <a:cs typeface="Times New Roman" panose="02020603050405020304" pitchFamily="18" charset="0"/>
              </a:rPr>
              <a:t>Universidad Diego Portales </a:t>
            </a:r>
          </a:p>
          <a:p>
            <a:pPr marL="449263" indent="-382588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1400" dirty="0">
                <a:latin typeface="+mj-lt"/>
                <a:cs typeface="Times New Roman" panose="02020603050405020304" pitchFamily="18" charset="0"/>
              </a:rPr>
              <a:t>Clínica Odontológica UDP S.A.</a:t>
            </a:r>
          </a:p>
          <a:p>
            <a:pPr marL="449263" indent="-382588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1400" dirty="0">
                <a:latin typeface="+mj-lt"/>
                <a:cs typeface="Times New Roman" panose="02020603050405020304" pitchFamily="18" charset="0"/>
              </a:rPr>
              <a:t>Servicios y Ediciones UDP Ltda.</a:t>
            </a:r>
          </a:p>
          <a:p>
            <a:pPr marL="449263" indent="-382588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1400" dirty="0">
                <a:latin typeface="+mj-lt"/>
                <a:cs typeface="Times New Roman" panose="02020603050405020304" pitchFamily="18" charset="0"/>
              </a:rPr>
              <a:t>Fundación Centro de Estudios, Servicios y Asesorías Universidad Diego Portales</a:t>
            </a:r>
          </a:p>
          <a:p>
            <a:pPr marL="449263" indent="-382588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1400" dirty="0">
                <a:latin typeface="+mj-lt"/>
                <a:cs typeface="Times New Roman" panose="02020603050405020304" pitchFamily="18" charset="0"/>
              </a:rPr>
              <a:t>Fundación Fernando Fueyo Laneri</a:t>
            </a:r>
            <a:endParaRPr lang="es-CL" sz="14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8420" y="5334137"/>
            <a:ext cx="1507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Junio - 2023</a:t>
            </a:r>
          </a:p>
        </p:txBody>
      </p:sp>
    </p:spTree>
    <p:extLst>
      <p:ext uri="{BB962C8B-B14F-4D97-AF65-F5344CB8AC3E}">
        <p14:creationId xmlns:p14="http://schemas.microsoft.com/office/powerpoint/2010/main" val="94380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>
            <a:extLst>
              <a:ext uri="{FF2B5EF4-FFF2-40B4-BE49-F238E27FC236}">
                <a16:creationId xmlns:a16="http://schemas.microsoft.com/office/drawing/2014/main" id="{F50081D0-4EBE-A66D-5EC0-4A310E383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73" y="2173634"/>
            <a:ext cx="1400548" cy="7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076C7C1-02C0-9B0B-0E74-2FABD2A1B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95" y="1882815"/>
            <a:ext cx="1328738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FD29EEC-67C8-6F3F-DCB5-3E7A4E25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14" y="3460812"/>
            <a:ext cx="1259167" cy="83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AAEA39F-2F1D-FD5E-0739-FB8CDD32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93" y="4622070"/>
            <a:ext cx="1246158" cy="7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306B8B7-D381-1139-D22B-7EB9AFF2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2" y="4498135"/>
            <a:ext cx="1090198" cy="8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E92B6EA-5B79-52DE-948F-68C438A2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78" y="3536078"/>
            <a:ext cx="1263653" cy="7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342640-2A8A-24A1-3005-29D429BB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57" y="1379554"/>
            <a:ext cx="1174396" cy="66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CCF135-7653-DBC4-C974-B27CBAD2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14" y="1342293"/>
            <a:ext cx="1111737" cy="71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sp>
        <p:nvSpPr>
          <p:cNvPr id="85" name="Rectángulo 84"/>
          <p:cNvSpPr/>
          <p:nvPr/>
        </p:nvSpPr>
        <p:spPr>
          <a:xfrm>
            <a:off x="1778997" y="5044846"/>
            <a:ext cx="8082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b="1" dirty="0">
                <a:solidFill>
                  <a:schemeClr val="lt1"/>
                </a:solidFill>
                <a:latin typeface="+mj-lt"/>
              </a:rPr>
              <a:t>Receptación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3798905" y="629547"/>
            <a:ext cx="603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DELITOS QUE CONTEMPLA LEY N° 20.393</a:t>
            </a: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232012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Llamada ovalada 95"/>
          <p:cNvSpPr/>
          <p:nvPr/>
        </p:nvSpPr>
        <p:spPr>
          <a:xfrm>
            <a:off x="1703659" y="239036"/>
            <a:ext cx="1644702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¿Cuáles son los delitos Y ejemplos?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2559131" y="2686310"/>
            <a:ext cx="1346169" cy="3338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sz="900" b="1" dirty="0">
                <a:latin typeface="+mj-lt"/>
              </a:rPr>
              <a:t>Ataque a la integridad de un sistema informático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4744319" y="5275455"/>
            <a:ext cx="1050459" cy="296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CL" sz="900" b="1" dirty="0">
                <a:latin typeface="+mj-lt"/>
              </a:rPr>
              <a:t>Fraude informático</a:t>
            </a:r>
            <a:endParaRPr lang="es-ES" sz="900" b="1" dirty="0">
              <a:latin typeface="+mj-lt"/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2593097" y="4171720"/>
            <a:ext cx="1090198" cy="3576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CL" sz="900" b="1" dirty="0">
                <a:latin typeface="+mj-lt"/>
              </a:rPr>
              <a:t>Falsificación informática</a:t>
            </a:r>
            <a:endParaRPr lang="es-ES" sz="900" b="1" dirty="0">
              <a:latin typeface="+mj-lt"/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4687954" y="1985389"/>
            <a:ext cx="974649" cy="2799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CL" sz="900" b="1" dirty="0">
                <a:latin typeface="+mj-lt"/>
              </a:rPr>
              <a:t>Acceso ilícito</a:t>
            </a:r>
            <a:endParaRPr lang="es-ES" sz="900" b="1" dirty="0">
              <a:latin typeface="+mj-lt"/>
            </a:endParaRP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8943970" y="2777300"/>
            <a:ext cx="1414234" cy="375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sz="900" b="1" dirty="0">
                <a:latin typeface="+mj-lt"/>
              </a:rPr>
              <a:t>Ataque a la integridad de los datos informáticos </a:t>
            </a:r>
          </a:p>
        </p:txBody>
      </p: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7027853" y="1968461"/>
            <a:ext cx="1138933" cy="3079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ES" sz="900" b="1" dirty="0">
                <a:latin typeface="+mj-lt"/>
              </a:rPr>
              <a:t>Interceptación ilícita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9171484" y="4166661"/>
            <a:ext cx="1117928" cy="3453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CL" sz="900" b="1" dirty="0">
                <a:latin typeface="+mj-lt"/>
              </a:rPr>
              <a:t>Receptación de datos informáticos</a:t>
            </a:r>
            <a:endParaRPr lang="es-ES" sz="900" b="1" dirty="0">
              <a:latin typeface="+mj-lt"/>
            </a:endParaRP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id="{CDADA208-E23E-4B7A-8B30-503644571020}"/>
              </a:ext>
            </a:extLst>
          </p:cNvPr>
          <p:cNvSpPr/>
          <p:nvPr/>
        </p:nvSpPr>
        <p:spPr>
          <a:xfrm>
            <a:off x="7386755" y="5170617"/>
            <a:ext cx="1117928" cy="3453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s-CL" sz="900" b="1" dirty="0">
                <a:latin typeface="+mj-lt"/>
              </a:rPr>
              <a:t>Abuso de los dispositivos</a:t>
            </a:r>
            <a:endParaRPr lang="es-ES" sz="900" b="1" dirty="0">
              <a:latin typeface="+mj-lt"/>
            </a:endParaRPr>
          </a:p>
        </p:txBody>
      </p:sp>
      <p:sp>
        <p:nvSpPr>
          <p:cNvPr id="61" name="Rectángulo redondeado 60"/>
          <p:cNvSpPr/>
          <p:nvPr/>
        </p:nvSpPr>
        <p:spPr>
          <a:xfrm>
            <a:off x="4578496" y="2757026"/>
            <a:ext cx="3008578" cy="125607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/>
              <a:t>Delitos</a:t>
            </a:r>
            <a:r>
              <a:rPr lang="es-CL" dirty="0"/>
              <a:t> - </a:t>
            </a:r>
            <a:r>
              <a:rPr lang="es-CL" b="1" dirty="0"/>
              <a:t>Ley N° 20.393 </a:t>
            </a:r>
          </a:p>
          <a:p>
            <a:pPr algn="ctr"/>
            <a:r>
              <a:rPr lang="es-CL" dirty="0"/>
              <a:t>de responsabilidad penal de la persona jurídica</a:t>
            </a:r>
          </a:p>
        </p:txBody>
      </p:sp>
      <p:sp>
        <p:nvSpPr>
          <p:cNvPr id="49" name="Botón de acción: ir a inicio 48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B9CD21DD-9DC5-4579-AB95-3DC1C4C14EF7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5" grpId="0" animBg="1"/>
      <p:bldP spid="104" grpId="0" animBg="1"/>
      <p:bldP spid="103" grpId="0" animBg="1"/>
      <p:bldP spid="118" grpId="0" animBg="1"/>
      <p:bldP spid="107" grpId="0" animBg="1"/>
      <p:bldP spid="108" grpId="0" animBg="1"/>
      <p:bldP spid="109" grpId="0" animBg="1"/>
      <p:bldP spid="11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762924" y="839056"/>
            <a:ext cx="10705616" cy="734293"/>
          </a:xfrm>
          <a:prstGeom prst="rect">
            <a:avLst/>
          </a:prstGeom>
        </p:spPr>
        <p:txBody>
          <a:bodyPr vert="horz" lIns="80666" tIns="40333" rIns="80666" bIns="403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8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C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31187D-7756-40DC-BEF5-BB087C723FCB}"/>
              </a:ext>
            </a:extLst>
          </p:cNvPr>
          <p:cNvSpPr txBox="1"/>
          <p:nvPr/>
        </p:nvSpPr>
        <p:spPr>
          <a:xfrm rot="16200000">
            <a:off x="-2058140" y="3219895"/>
            <a:ext cx="485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</p:txBody>
      </p:sp>
      <p:sp>
        <p:nvSpPr>
          <p:cNvPr id="19" name="Botón de acción: Inicio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DCA8C95-5CAA-41D9-8EA1-02F2936F1DC8}"/>
              </a:ext>
            </a:extLst>
          </p:cNvPr>
          <p:cNvSpPr/>
          <p:nvPr/>
        </p:nvSpPr>
        <p:spPr>
          <a:xfrm>
            <a:off x="9862740" y="6256579"/>
            <a:ext cx="233082" cy="212311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485FC6F-F0CF-4FDE-8AF4-48B3576E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43132"/>
              </p:ext>
            </p:extLst>
          </p:nvPr>
        </p:nvGraphicFramePr>
        <p:xfrm>
          <a:off x="1082178" y="1461406"/>
          <a:ext cx="10346898" cy="455753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71302">
                  <a:extLst>
                    <a:ext uri="{9D8B030D-6E8A-4147-A177-3AD203B41FA5}">
                      <a16:colId xmlns:a16="http://schemas.microsoft.com/office/drawing/2014/main" val="3044729795"/>
                    </a:ext>
                  </a:extLst>
                </a:gridCol>
                <a:gridCol w="3787798">
                  <a:extLst>
                    <a:ext uri="{9D8B030D-6E8A-4147-A177-3AD203B41FA5}">
                      <a16:colId xmlns:a16="http://schemas.microsoft.com/office/drawing/2014/main" val="1816716119"/>
                    </a:ext>
                  </a:extLst>
                </a:gridCol>
                <a:gridCol w="3787798">
                  <a:extLst>
                    <a:ext uri="{9D8B030D-6E8A-4147-A177-3AD203B41FA5}">
                      <a16:colId xmlns:a16="http://schemas.microsoft.com/office/drawing/2014/main" val="578165788"/>
                    </a:ext>
                  </a:extLst>
                </a:gridCol>
              </a:tblGrid>
              <a:tr h="411405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+mn-lt"/>
                        </a:rPr>
                        <a:t>Nombre Delito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latin typeface="+mn-lt"/>
                        </a:rPr>
                        <a:t>Detalle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+mn-lt"/>
                        </a:rPr>
                        <a:t>Ejemplo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2531"/>
                  </a:ext>
                </a:extLst>
              </a:tr>
              <a:tr h="1200884">
                <a:tc>
                  <a:txBody>
                    <a:bodyPr/>
                    <a:lstStyle/>
                    <a:p>
                      <a:pPr algn="just"/>
                      <a:r>
                        <a:rPr lang="es-CL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Ataque a la integridad de un sistema informático </a:t>
                      </a:r>
                    </a:p>
                    <a:p>
                      <a:pPr algn="just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(Artículo 1 - Ley N° 21.459)</a:t>
                      </a:r>
                      <a:endParaRPr lang="en-GB" sz="12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obstaculización o conductas que impidan el normal funcionamiento, total o parcial, de un sistema informático, a través de la introducción, transmisión, daño, deterioro, alteración o supresión de los datos informáticos.</a:t>
                      </a:r>
                    </a:p>
                    <a:p>
                      <a:pPr algn="just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Ataque de Denegación de Servicio (</a:t>
                      </a:r>
                      <a:r>
                        <a:rPr lang="es-ES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DDoS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vale decir para inhabilitar el sistema SAP y que este no esté disponible para los usuarios de la Universidad al momento de ser requerido.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38383"/>
                  </a:ext>
                </a:extLst>
              </a:tr>
              <a:tr h="101613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 ilícito </a:t>
                      </a:r>
                    </a:p>
                    <a:p>
                      <a:pPr algn="just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(Artículo 2 - Ley N° 21.459)</a:t>
                      </a:r>
                      <a:endParaRPr lang="en-GB" sz="12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acceso a un sistema informático, ilegítimamente, valiéndose de cualquier medio que permita superar las barreras técnicas o las medidas tecnológicas de seguridad.</a:t>
                      </a:r>
                    </a:p>
                    <a:p>
                      <a:pPr algn="just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Accesso a SAP o a Canvas por parte de desconocidos que no se encuentren autorizados bien sea desde internet o desde la red interna de la Universidad.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0603"/>
                  </a:ext>
                </a:extLst>
              </a:tr>
              <a:tr h="101613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Interceptación ilícita </a:t>
                      </a:r>
                    </a:p>
                    <a:p>
                      <a:pPr algn="just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(Artículo 3 - Ley N° 21.459)</a:t>
                      </a:r>
                      <a:endParaRPr lang="en-GB" sz="12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acción indebida de interceptación, interrupción o interferencia, por medios técnicos, de la transmisión no pública de información en un sistema informático o entre dos o más de aquellos.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Ataques tipo Sniffer o man in the middle, spyware (recopilación de datos de personal sin su consentimiento), adware (envío de publicidad sin autorización) u otros asociados a interceptación de información ilícita.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643827"/>
                  </a:ext>
                </a:extLst>
              </a:tr>
              <a:tr h="912982">
                <a:tc>
                  <a:txBody>
                    <a:bodyPr/>
                    <a:lstStyle/>
                    <a:p>
                      <a:pPr algn="just"/>
                      <a:r>
                        <a:rPr lang="es-CL" sz="12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Ataque a la integridad de los datos informáticos </a:t>
                      </a:r>
                    </a:p>
                    <a:p>
                      <a:pPr algn="just"/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(Artículo 4 - Ley N° 21.459)</a:t>
                      </a:r>
                      <a:endParaRPr lang="en-GB" sz="120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s-CL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alteración, daño o supresión indebida de datos informáticos causando un grave daño al titular.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§"/>
                      </a:pPr>
                      <a:endParaRPr lang="es-CL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Ataques de Ransomware, virus, troyanos.  </a:t>
                      </a:r>
                    </a:p>
                    <a:p>
                      <a:pPr algn="jus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Borrado de base de datos de SAP, Canvas otros.</a:t>
                      </a:r>
                    </a:p>
                    <a:p>
                      <a:pPr algn="just"/>
                      <a:r>
                        <a:rPr lang="en-GB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Borrar archivos y carpetas compartidas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700254"/>
                  </a:ext>
                </a:extLst>
              </a:tr>
            </a:tbl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46955315-AB89-4122-B18B-F7216FC31EB0}"/>
              </a:ext>
            </a:extLst>
          </p:cNvPr>
          <p:cNvSpPr txBox="1"/>
          <p:nvPr/>
        </p:nvSpPr>
        <p:spPr>
          <a:xfrm>
            <a:off x="1957046" y="1056437"/>
            <a:ext cx="286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DELITOS INFORMÁTICOS</a:t>
            </a:r>
            <a:endParaRPr lang="es-CL" sz="1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024162-6FC0-47B8-8C56-6AA8408825AE}"/>
              </a:ext>
            </a:extLst>
          </p:cNvPr>
          <p:cNvSpPr txBox="1"/>
          <p:nvPr/>
        </p:nvSpPr>
        <p:spPr>
          <a:xfrm>
            <a:off x="3798905" y="629547"/>
            <a:ext cx="577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DELITOS QUE CONTEMPLA LEY N° 20.393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300CC4C-2C22-48BA-9261-521E62B80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232012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lamada ovalada 95">
            <a:extLst>
              <a:ext uri="{FF2B5EF4-FFF2-40B4-BE49-F238E27FC236}">
                <a16:creationId xmlns:a16="http://schemas.microsoft.com/office/drawing/2014/main" id="{91F90097-3AA8-4B00-B8DF-A8997442D600}"/>
              </a:ext>
            </a:extLst>
          </p:cNvPr>
          <p:cNvSpPr/>
          <p:nvPr/>
        </p:nvSpPr>
        <p:spPr>
          <a:xfrm>
            <a:off x="1923497" y="239036"/>
            <a:ext cx="1364435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¿Hay más delitos?</a:t>
            </a:r>
          </a:p>
        </p:txBody>
      </p:sp>
    </p:spTree>
    <p:extLst>
      <p:ext uri="{BB962C8B-B14F-4D97-AF65-F5344CB8AC3E}">
        <p14:creationId xmlns:p14="http://schemas.microsoft.com/office/powerpoint/2010/main" val="35621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762924" y="839056"/>
            <a:ext cx="10705616" cy="734293"/>
          </a:xfrm>
          <a:prstGeom prst="rect">
            <a:avLst/>
          </a:prstGeom>
        </p:spPr>
        <p:txBody>
          <a:bodyPr vert="horz" lIns="80666" tIns="40333" rIns="80666" bIns="403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8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CL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L" sz="1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D31187D-7756-40DC-BEF5-BB087C723FCB}"/>
              </a:ext>
            </a:extLst>
          </p:cNvPr>
          <p:cNvSpPr txBox="1"/>
          <p:nvPr/>
        </p:nvSpPr>
        <p:spPr>
          <a:xfrm rot="16200000">
            <a:off x="-2058140" y="3219895"/>
            <a:ext cx="485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</p:txBody>
      </p:sp>
      <p:sp>
        <p:nvSpPr>
          <p:cNvPr id="19" name="Botón de acción: Inicio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DCA8C95-5CAA-41D9-8EA1-02F2936F1DC8}"/>
              </a:ext>
            </a:extLst>
          </p:cNvPr>
          <p:cNvSpPr/>
          <p:nvPr/>
        </p:nvSpPr>
        <p:spPr>
          <a:xfrm>
            <a:off x="9862740" y="6256579"/>
            <a:ext cx="233082" cy="212311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8485FC6F-F0CF-4FDE-8AF4-48B3576E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94331"/>
              </p:ext>
            </p:extLst>
          </p:nvPr>
        </p:nvGraphicFramePr>
        <p:xfrm>
          <a:off x="1007874" y="1440367"/>
          <a:ext cx="10517819" cy="468911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24424">
                  <a:extLst>
                    <a:ext uri="{9D8B030D-6E8A-4147-A177-3AD203B41FA5}">
                      <a16:colId xmlns:a16="http://schemas.microsoft.com/office/drawing/2014/main" val="3044729795"/>
                    </a:ext>
                  </a:extLst>
                </a:gridCol>
                <a:gridCol w="4476307">
                  <a:extLst>
                    <a:ext uri="{9D8B030D-6E8A-4147-A177-3AD203B41FA5}">
                      <a16:colId xmlns:a16="http://schemas.microsoft.com/office/drawing/2014/main" val="1816716119"/>
                    </a:ext>
                  </a:extLst>
                </a:gridCol>
                <a:gridCol w="3817088">
                  <a:extLst>
                    <a:ext uri="{9D8B030D-6E8A-4147-A177-3AD203B41FA5}">
                      <a16:colId xmlns:a16="http://schemas.microsoft.com/office/drawing/2014/main" val="578165788"/>
                    </a:ext>
                  </a:extLst>
                </a:gridCol>
              </a:tblGrid>
              <a:tr h="345477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Nombre Delito</a:t>
                      </a:r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Detalle</a:t>
                      </a:r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Ejemplo</a:t>
                      </a:r>
                      <a:endParaRPr lang="en-GB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112531"/>
                  </a:ext>
                </a:extLst>
              </a:tr>
              <a:tr h="757197">
                <a:tc>
                  <a:txBody>
                    <a:bodyPr/>
                    <a:lstStyle/>
                    <a:p>
                      <a:pPr algn="just"/>
                      <a:r>
                        <a:rPr lang="es-CL" sz="1200" b="1" u="non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Falsificación informática </a:t>
                      </a:r>
                    </a:p>
                    <a:p>
                      <a:pPr algn="just"/>
                      <a:endParaRPr lang="es-CL" sz="1200" b="0" u="non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CL" sz="1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 5 - Ley </a:t>
                      </a:r>
                      <a:r>
                        <a:rPr lang="es-CL" sz="1200" b="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200" b="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21.459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introducción, alteración, daño o supresión indebidos de datos informáticos con la intención de que sean tomados como auténticos o utilizados para generar documentos auténticos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Ataques de Phishing, sitios falsos.</a:t>
                      </a:r>
                    </a:p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Publicar Información falsa en la 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38383"/>
                  </a:ext>
                </a:extLst>
              </a:tr>
              <a:tr h="112280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1" u="non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Receptación de datos informáticos </a:t>
                      </a:r>
                    </a:p>
                    <a:p>
                      <a:pPr marL="0" algn="just" defTabSz="914400" rtl="0" eaLnBrk="1" latinLnBrk="0" hangingPunct="1"/>
                      <a:endParaRPr lang="es-CL" sz="1200" u="non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s-CL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 6 - Ley </a:t>
                      </a:r>
                      <a:r>
                        <a:rPr lang="es-CL" sz="120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21.459</a:t>
                      </a:r>
                      <a:r>
                        <a:rPr lang="es-CL" sz="1200" u="non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1200" u="none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Sanciona al que conociendo su origen o no pudiendo menos que conocerlo (dolo eventual), comercialice, transfiera o almacene con el mismo objeto u otro fin ilícito, a cualquier título, datos informáticos, como consecuencia de los delitos de acceso e interceptación ilícitas y de falsificación informática.</a:t>
                      </a:r>
                    </a:p>
                    <a:p>
                      <a:pPr algn="just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L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Malware para robar información, ejemplo: </a:t>
                      </a:r>
                      <a:r>
                        <a:rPr lang="es-CL" sz="12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</a:t>
                      </a:r>
                      <a:r>
                        <a:rPr lang="es-CL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logger</a:t>
                      </a:r>
                      <a:r>
                        <a:rPr lang="es-CL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dispositivo para capturar lo que el usuario va digitando en su tecleado.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CL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Uso de información robada de origen ilícito.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50603"/>
                  </a:ext>
                </a:extLst>
              </a:tr>
              <a:tr h="1122802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ES" sz="1200" b="1" i="0" u="none" strike="noStrike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Fraude informático </a:t>
                      </a:r>
                    </a:p>
                    <a:p>
                      <a:pPr marL="0" algn="just" defTabSz="914400" rtl="0" eaLnBrk="1" latinLnBrk="0" hangingPunct="1"/>
                      <a:r>
                        <a:rPr lang="es-ES" sz="12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 7 - Ley </a:t>
                      </a:r>
                      <a:r>
                        <a:rPr lang="es-ES" sz="1200" b="0" i="0" u="none" strike="noStrike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S" sz="12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21.459 </a:t>
                      </a:r>
                      <a:endParaRPr lang="en-GB" sz="12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just" rtl="0">
                        <a:buFont typeface="Arial" panose="020B0604020202020204" pitchFamily="34" charset="0"/>
                        <a:buNone/>
                      </a:pPr>
                      <a:r>
                        <a:rPr lang="es-ES" sz="1200" b="0" i="0" u="none" strike="noStrik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Manipulación de un sistema informático, mediante la introducción, alteración, daño o supresión de datos informáticos o a través de cualquier interferencia en el funcionamiento de un sistema informático, que cause perjuicio a una persona o realizada con la finalidad de obtener un beneficio económico para sí o para un tercero.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Accesos ilimitados a todas las transacciones del </a:t>
                      </a:r>
                      <a:r>
                        <a:rPr lang="en-GB" sz="12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ciclo</a:t>
                      </a:r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Gastos, Ingresos, Recursos Humanos entre otros.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11610"/>
                  </a:ext>
                </a:extLst>
              </a:tr>
              <a:tr h="1122802">
                <a:tc>
                  <a:txBody>
                    <a:bodyPr/>
                    <a:lstStyle/>
                    <a:p>
                      <a:pPr algn="just"/>
                      <a:r>
                        <a:rPr lang="es-CL" sz="1200" b="1" u="non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Abuso de los dispositivos </a:t>
                      </a:r>
                    </a:p>
                    <a:p>
                      <a:pPr algn="just"/>
                      <a:endParaRPr lang="es-CL" sz="1200" u="non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s-CL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Artículo 8 - Ley </a:t>
                      </a:r>
                      <a:r>
                        <a:rPr lang="es-CL" sz="120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CL" sz="12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21.459 </a:t>
                      </a:r>
                      <a:endParaRPr lang="en-GB" sz="120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Entregar u obtener para su utilización, importar, difundir o realizar otra forma de puesta a disposición uno o más dispositivos, programas computacionales, contraseñas, códigos de seguridad o de acceso u otros datos similares, creados o adaptados principalmente para la perpetración de delitos.</a:t>
                      </a: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Copias ilegales de bases de datos</a:t>
                      </a:r>
                    </a:p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Uso de espacio de servidores para almacenar volumenes de Información que no pertenece a la Universidad</a:t>
                      </a:r>
                    </a:p>
                    <a:p>
                      <a:pPr algn="just"/>
                      <a:r>
                        <a:rPr lang="en-GB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Arrendar espacio y procesamiento (minar)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64493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961109FE-C240-40AE-A4E4-C750D26265A9}"/>
              </a:ext>
            </a:extLst>
          </p:cNvPr>
          <p:cNvSpPr txBox="1"/>
          <p:nvPr/>
        </p:nvSpPr>
        <p:spPr>
          <a:xfrm>
            <a:off x="1957046" y="1056437"/>
            <a:ext cx="2863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DELITOS INFORMÁTICOS</a:t>
            </a:r>
            <a:endParaRPr lang="es-CL" sz="14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0CCD2A-9B45-4B85-A9C0-C0B4D00E4D91}"/>
              </a:ext>
            </a:extLst>
          </p:cNvPr>
          <p:cNvSpPr txBox="1"/>
          <p:nvPr/>
        </p:nvSpPr>
        <p:spPr>
          <a:xfrm>
            <a:off x="3798905" y="629547"/>
            <a:ext cx="577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DELITOS QUE CONTEMPLA LEY N° 20.393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CB88B324-7E46-449E-B89F-05D89C175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232012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lamada ovalada 95">
            <a:extLst>
              <a:ext uri="{FF2B5EF4-FFF2-40B4-BE49-F238E27FC236}">
                <a16:creationId xmlns:a16="http://schemas.microsoft.com/office/drawing/2014/main" id="{D0C6FE47-CE12-4117-ADE7-A1C19C8CC669}"/>
              </a:ext>
            </a:extLst>
          </p:cNvPr>
          <p:cNvSpPr/>
          <p:nvPr/>
        </p:nvSpPr>
        <p:spPr>
          <a:xfrm>
            <a:off x="1923497" y="239036"/>
            <a:ext cx="1364435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¿Hay más delitos?</a:t>
            </a:r>
          </a:p>
        </p:txBody>
      </p:sp>
    </p:spTree>
    <p:extLst>
      <p:ext uri="{BB962C8B-B14F-4D97-AF65-F5344CB8AC3E}">
        <p14:creationId xmlns:p14="http://schemas.microsoft.com/office/powerpoint/2010/main" val="300318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680A499-70D6-544B-ABA1-3E442D032B4F}"/>
              </a:ext>
            </a:extLst>
          </p:cNvPr>
          <p:cNvSpPr/>
          <p:nvPr/>
        </p:nvSpPr>
        <p:spPr>
          <a:xfrm>
            <a:off x="127571" y="105310"/>
            <a:ext cx="11936858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039F5F-FF79-8E49-AD4F-311D7BB031A0}"/>
              </a:ext>
            </a:extLst>
          </p:cNvPr>
          <p:cNvSpPr/>
          <p:nvPr/>
        </p:nvSpPr>
        <p:spPr>
          <a:xfrm>
            <a:off x="127571" y="82193"/>
            <a:ext cx="11936858" cy="544375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FA7C9C-1AD5-E742-917F-B0822E99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2" y="6256890"/>
            <a:ext cx="1562100" cy="336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91B3BF-592D-6A4C-8163-346CD32D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237632"/>
            <a:ext cx="1589284" cy="233496"/>
          </a:xfrm>
          <a:prstGeom prst="rect">
            <a:avLst/>
          </a:prstGeom>
        </p:spPr>
      </p:pic>
      <p:sp>
        <p:nvSpPr>
          <p:cNvPr id="11" name="Rectángulo: Esquinas redondeadas 58">
            <a:extLst>
              <a:ext uri="{FF2B5EF4-FFF2-40B4-BE49-F238E27FC236}">
                <a16:creationId xmlns:a16="http://schemas.microsoft.com/office/drawing/2014/main" id="{228B89D6-D457-43D1-99F9-B86C564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3246647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1" name="Elipse 20">
            <a:hlinkClick r:id="" action="ppaction://noaction"/>
            <a:extLst>
              <a:ext uri="{FF2B5EF4-FFF2-40B4-BE49-F238E27FC236}">
                <a16:creationId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3318783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2316" y="789220"/>
            <a:ext cx="244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PANEL</a:t>
            </a:r>
          </a:p>
        </p:txBody>
      </p:sp>
      <p:sp>
        <p:nvSpPr>
          <p:cNvPr id="34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147196" y="3448269"/>
            <a:ext cx="3989558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/>
              <a:t>CANAL DE DENUNCIAS</a:t>
            </a:r>
          </a:p>
        </p:txBody>
      </p:sp>
      <p:sp>
        <p:nvSpPr>
          <p:cNvPr id="12" name="Botón de acción: ir a inicio 1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B72D5CC-F0B4-42EB-B55B-A4735914E480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6749172-6624-B14B-AE0D-8AB46D5B4FE9}"/>
              </a:ext>
            </a:extLst>
          </p:cNvPr>
          <p:cNvSpPr/>
          <p:nvPr/>
        </p:nvSpPr>
        <p:spPr>
          <a:xfrm>
            <a:off x="-9331" y="-744923"/>
            <a:ext cx="12192000" cy="727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175556" y="-616689"/>
            <a:ext cx="11913702" cy="7344889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-249248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1923497" y="-242224"/>
            <a:ext cx="1424864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¿Qué es el canal de denuncias?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331679" y="-25044"/>
            <a:ext cx="3260829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CANAL DE DENUNCIAS </a:t>
            </a:r>
            <a:endParaRPr lang="es-CL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60361" y="1240270"/>
            <a:ext cx="10342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Es el medio por el cual los miembros de la universidad y terceros pueden realizar sus denuncias ante incumplimientos relacionados al Modelo de Prevención de Delitos, Código de Ética, Reglamento Interno de Orden, Higiene y Seguridad, u otra normativa interna.</a:t>
            </a:r>
          </a:p>
        </p:txBody>
      </p:sp>
      <p:pic>
        <p:nvPicPr>
          <p:cNvPr id="17" name="Imagen 16"/>
          <p:cNvPicPr/>
          <p:nvPr/>
        </p:nvPicPr>
        <p:blipFill rotWithShape="1">
          <a:blip r:embed="rId6"/>
          <a:srcRect l="58044" t="19278" r="8012" b="18417"/>
          <a:stretch/>
        </p:blipFill>
        <p:spPr bwMode="auto">
          <a:xfrm>
            <a:off x="7790548" y="3375101"/>
            <a:ext cx="3048681" cy="1792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/>
          <p:cNvPicPr/>
          <p:nvPr/>
        </p:nvPicPr>
        <p:blipFill rotWithShape="1">
          <a:blip r:embed="rId7"/>
          <a:srcRect l="56461" t="6541" r="4164" b="45611"/>
          <a:stretch/>
        </p:blipFill>
        <p:spPr bwMode="auto">
          <a:xfrm>
            <a:off x="1254975" y="3189167"/>
            <a:ext cx="5074732" cy="2164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Botón de acción: ir a inicio 1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3816697-A7E6-4E4B-B79C-7552E21E5F49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91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46749172-6624-B14B-AE0D-8AB46D5B4FE9}"/>
              </a:ext>
            </a:extLst>
          </p:cNvPr>
          <p:cNvSpPr/>
          <p:nvPr/>
        </p:nvSpPr>
        <p:spPr>
          <a:xfrm>
            <a:off x="0" y="-690405"/>
            <a:ext cx="12192000" cy="727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4" y="-504290"/>
            <a:ext cx="11741649" cy="7276719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-249248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1923497" y="-242224"/>
            <a:ext cx="1424864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¿Qué denunciar?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331679" y="-25044"/>
            <a:ext cx="3260829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CANAL DE DENUNCIAS </a:t>
            </a:r>
            <a:endParaRPr lang="es-CL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17140" y="2062222"/>
            <a:ext cx="4854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Incumplimientos relacionados al Modelo de Prevención de Delitos, Código de Ética, Reglamento Interno de Orden, Higiene y Seguridad, u otra normativa interna.</a:t>
            </a:r>
            <a:endParaRPr lang="es-CL" sz="2400" dirty="0"/>
          </a:p>
        </p:txBody>
      </p:sp>
      <p:sp>
        <p:nvSpPr>
          <p:cNvPr id="2" name="Flecha abajo 1"/>
          <p:cNvSpPr/>
          <p:nvPr/>
        </p:nvSpPr>
        <p:spPr>
          <a:xfrm>
            <a:off x="2478766" y="839056"/>
            <a:ext cx="314325" cy="884969"/>
          </a:xfrm>
          <a:prstGeom prst="downArrow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8" name="Imagen 17"/>
          <p:cNvPicPr/>
          <p:nvPr/>
        </p:nvPicPr>
        <p:blipFill rotWithShape="1">
          <a:blip r:embed="rId5"/>
          <a:srcRect l="58044" t="19278" r="8012" b="18417"/>
          <a:stretch/>
        </p:blipFill>
        <p:spPr bwMode="auto">
          <a:xfrm>
            <a:off x="6640325" y="1762087"/>
            <a:ext cx="4406903" cy="2405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Botón de acción: ir a inicio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80CFE48-3DFF-42B1-9A0E-EA850BB87A67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9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121578" y="116957"/>
            <a:ext cx="11967680" cy="6602819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399345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1923497" y="406369"/>
            <a:ext cx="1424864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¿Cómo denunciar?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291267" y="217585"/>
            <a:ext cx="3427541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kern="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CANALES DE DENUNCIA </a:t>
            </a:r>
            <a:endParaRPr lang="es-CL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82317" y="3047996"/>
            <a:ext cx="251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Medios disponibles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641288" y="1421868"/>
            <a:ext cx="347160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txBody>
          <a:bodyPr wrap="square" rtlCol="0">
            <a:spAutoFit/>
          </a:bodyPr>
          <a:lstStyle/>
          <a:p>
            <a:r>
              <a:rPr lang="es-CL" b="1" dirty="0"/>
              <a:t>Internet: </a:t>
            </a:r>
            <a:r>
              <a:rPr lang="es-CL" b="1" u="sng" dirty="0">
                <a:solidFill>
                  <a:srgbClr val="000099"/>
                </a:solidFill>
              </a:rPr>
              <a:t>https://denuncias.udp.cl/ </a:t>
            </a:r>
          </a:p>
        </p:txBody>
      </p:sp>
      <p:sp>
        <p:nvSpPr>
          <p:cNvPr id="3" name="Estrella de 6 puntas 2"/>
          <p:cNvSpPr/>
          <p:nvPr/>
        </p:nvSpPr>
        <p:spPr>
          <a:xfrm>
            <a:off x="6692058" y="1472319"/>
            <a:ext cx="577205" cy="545431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b="1" dirty="0"/>
              <a:t>1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705174" y="3806071"/>
            <a:ext cx="3471608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txBody>
          <a:bodyPr wrap="square" rtlCol="0">
            <a:spAutoFit/>
          </a:bodyPr>
          <a:lstStyle/>
          <a:p>
            <a:r>
              <a:rPr lang="es-CL" b="1" dirty="0">
                <a:cs typeface="Times New Roman" panose="02020603050405020304" pitchFamily="18" charset="0"/>
              </a:rPr>
              <a:t>Carta o e-mail:</a:t>
            </a:r>
          </a:p>
          <a:p>
            <a:r>
              <a:rPr lang="es-CL" b="1" u="sng" dirty="0">
                <a:solidFill>
                  <a:srgbClr val="000099"/>
                </a:solidFill>
                <a:cs typeface="Times New Roman" panose="02020603050405020304" pitchFamily="18" charset="0"/>
              </a:rPr>
              <a:t>Encargado de Prevención de Delitos o al Administrador de Denuncias.</a:t>
            </a:r>
            <a:endParaRPr lang="es-CL" b="1" u="sng" dirty="0">
              <a:solidFill>
                <a:srgbClr val="000099"/>
              </a:solidFill>
            </a:endParaRPr>
          </a:p>
        </p:txBody>
      </p:sp>
      <p:sp>
        <p:nvSpPr>
          <p:cNvPr id="23" name="Estrella de 6 puntas 22"/>
          <p:cNvSpPr/>
          <p:nvPr/>
        </p:nvSpPr>
        <p:spPr>
          <a:xfrm>
            <a:off x="6851432" y="4004863"/>
            <a:ext cx="577205" cy="545431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300" b="1" dirty="0"/>
              <a:t>2</a:t>
            </a:r>
          </a:p>
        </p:txBody>
      </p:sp>
      <p:sp>
        <p:nvSpPr>
          <p:cNvPr id="26" name="Flecha abajo 25"/>
          <p:cNvSpPr/>
          <p:nvPr/>
        </p:nvSpPr>
        <p:spPr>
          <a:xfrm>
            <a:off x="2478766" y="1189933"/>
            <a:ext cx="314325" cy="884969"/>
          </a:xfrm>
          <a:prstGeom prst="downArrow">
            <a:avLst/>
          </a:prstGeom>
          <a:solidFill>
            <a:srgbClr val="F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4" name="Imagen 23" descr="https://denuncias.udp.cl/cms/wp-content/uploads/2021/04/we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86" y="1109029"/>
            <a:ext cx="1553912" cy="133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https://denuncias.udp.cl/cms/wp-content/uploads/2021/04/email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89" y="3448107"/>
            <a:ext cx="1553912" cy="133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Botón de acción: ir a inicio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949B54A2-AC37-4AD5-B4AF-C65332FD5CDF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94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32942B9-41CD-5C4C-806B-F13A934EEC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B44F29A-83E0-AA44-8082-34B0D3FCCC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3A6494-8F58-934C-A2E9-187074CE32A8}"/>
              </a:ext>
            </a:extLst>
          </p:cNvPr>
          <p:cNvSpPr txBox="1"/>
          <p:nvPr/>
        </p:nvSpPr>
        <p:spPr>
          <a:xfrm>
            <a:off x="7155793" y="6071141"/>
            <a:ext cx="472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dirty="0">
              <a:solidFill>
                <a:schemeClr val="tx1">
                  <a:lumMod val="75000"/>
                  <a:lumOff val="25000"/>
                </a:schemeClr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8A232A5-3BE2-1649-9C63-46B7C996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62" y="6226032"/>
            <a:ext cx="1562100" cy="336550"/>
          </a:xfrm>
          <a:prstGeom prst="rect">
            <a:avLst/>
          </a:prstGeom>
        </p:spPr>
      </p:pic>
      <p:sp>
        <p:nvSpPr>
          <p:cNvPr id="9" name="Rectángulo: Esquinas redondeadas 11">
            <a:extLst>
              <a:ext uri="{FF2B5EF4-FFF2-40B4-BE49-F238E27FC236}">
                <a16:creationId xmlns:a16="http://schemas.microsoft.com/office/drawing/2014/main" id="{485D1319-7BD4-47DE-B3DF-55B655BB3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4167699" y="1500699"/>
            <a:ext cx="3856602" cy="3856602"/>
          </a:xfrm>
          <a:prstGeom prst="roundRect">
            <a:avLst>
              <a:gd name="adj" fmla="val 11080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Cuadro de texto 12">
            <a:extLst>
              <a:ext uri="{FF2B5EF4-FFF2-40B4-BE49-F238E27FC236}">
                <a16:creationId xmlns:a16="http://schemas.microsoft.com/office/drawing/2014/main" id="{DAD3AC05-2DFE-4FEA-BD0F-67495472A283}"/>
              </a:ext>
            </a:extLst>
          </p:cNvPr>
          <p:cNvSpPr txBox="1"/>
          <p:nvPr/>
        </p:nvSpPr>
        <p:spPr>
          <a:xfrm>
            <a:off x="3857105" y="2664313"/>
            <a:ext cx="44805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/>
            <a:r>
              <a:rPr lang="es-ES" sz="7200" b="1" dirty="0">
                <a:solidFill>
                  <a:schemeClr val="bg1"/>
                </a:solidFill>
                <a:latin typeface="+mj-lt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15268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680A499-70D6-544B-ABA1-3E442D032B4F}"/>
              </a:ext>
            </a:extLst>
          </p:cNvPr>
          <p:cNvSpPr/>
          <p:nvPr/>
        </p:nvSpPr>
        <p:spPr>
          <a:xfrm>
            <a:off x="127571" y="105310"/>
            <a:ext cx="11936858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039F5F-FF79-8E49-AD4F-311D7BB031A0}"/>
              </a:ext>
            </a:extLst>
          </p:cNvPr>
          <p:cNvSpPr/>
          <p:nvPr/>
        </p:nvSpPr>
        <p:spPr>
          <a:xfrm>
            <a:off x="127571" y="82193"/>
            <a:ext cx="11936858" cy="544375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FA7C9C-1AD5-E742-917F-B0822E99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2" y="6256890"/>
            <a:ext cx="1562100" cy="336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91B3BF-592D-6A4C-8163-346CD32D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237632"/>
            <a:ext cx="1589284" cy="233496"/>
          </a:xfrm>
          <a:prstGeom prst="rect">
            <a:avLst/>
          </a:prstGeom>
        </p:spPr>
      </p:pic>
      <p:sp>
        <p:nvSpPr>
          <p:cNvPr id="11" name="Rectángulo: Esquinas redondeadas 58">
            <a:extLst>
              <a:ext uri="{FF2B5EF4-FFF2-40B4-BE49-F238E27FC236}">
                <a16:creationId xmlns:a16="http://schemas.microsoft.com/office/drawing/2014/main" id="{228B89D6-D457-43D1-99F9-B86C5647A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3389868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Rectángulo: Esquinas redondeada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2399480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: Esquinas redondeada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1430560"/>
            <a:ext cx="6101297" cy="71102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094074" y="1631141"/>
            <a:ext cx="4222130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>
                <a:solidFill>
                  <a:schemeClr val="bg1"/>
                </a:solidFill>
              </a:rPr>
              <a:t>MODIFICACIONES A LA LEY 20.393 </a:t>
            </a:r>
          </a:p>
        </p:txBody>
      </p:sp>
      <p:sp>
        <p:nvSpPr>
          <p:cNvPr id="19" name="Elipse 18">
            <a:hlinkClick r:id="rId4" action="ppaction://hlinksldjump"/>
            <a:extLst>
              <a:ext uri="{FF2B5EF4-FFF2-40B4-BE49-F238E27FC236}">
                <a16:creationId xmlns:a16="http://schemas.microsoft.com/office/drawing/2014/main" id="{1A4FE373-17BB-493F-A361-B1244081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1498973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Elipse 19">
            <a:hlinkClick r:id="rId5" action="ppaction://hlinksldjump"/>
            <a:extLst>
              <a:ext uri="{FF2B5EF4-FFF2-40B4-BE49-F238E27FC236}">
                <a16:creationId xmlns:a16="http://schemas.microsoft.com/office/drawing/2014/main" id="{05ECD4C0-D89D-49E9-AC09-4F34CDD5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2469979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Elipse 20">
            <a:hlinkClick r:id="rId6" action="ppaction://hlinksldjump"/>
            <a:extLst>
              <a:ext uri="{FF2B5EF4-FFF2-40B4-BE49-F238E27FC236}">
                <a16:creationId xmlns:a16="http://schemas.microsoft.com/office/drawing/2014/main" id="{83DF543E-D479-4828-BA2F-2A24D956B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3462004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2316" y="789220"/>
            <a:ext cx="244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PANEL</a:t>
            </a:r>
          </a:p>
        </p:txBody>
      </p:sp>
      <p:sp>
        <p:nvSpPr>
          <p:cNvPr id="32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094074" y="2601102"/>
            <a:ext cx="420213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>
                <a:solidFill>
                  <a:schemeClr val="bg1"/>
                </a:solidFill>
              </a:rPr>
              <a:t>NUEVOS DELITOS  </a:t>
            </a:r>
          </a:p>
        </p:txBody>
      </p:sp>
      <p:sp>
        <p:nvSpPr>
          <p:cNvPr id="34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147196" y="3591490"/>
            <a:ext cx="3989558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/>
              <a:t>CANAL DE DENUNCIAS</a:t>
            </a:r>
          </a:p>
        </p:txBody>
      </p:sp>
    </p:spTree>
    <p:extLst>
      <p:ext uri="{BB962C8B-B14F-4D97-AF65-F5344CB8AC3E}">
        <p14:creationId xmlns:p14="http://schemas.microsoft.com/office/powerpoint/2010/main" val="319249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680A499-70D6-544B-ABA1-3E442D032B4F}"/>
              </a:ext>
            </a:extLst>
          </p:cNvPr>
          <p:cNvSpPr/>
          <p:nvPr/>
        </p:nvSpPr>
        <p:spPr>
          <a:xfrm>
            <a:off x="127571" y="105310"/>
            <a:ext cx="11936858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039F5F-FF79-8E49-AD4F-311D7BB031A0}"/>
              </a:ext>
            </a:extLst>
          </p:cNvPr>
          <p:cNvSpPr/>
          <p:nvPr/>
        </p:nvSpPr>
        <p:spPr>
          <a:xfrm>
            <a:off x="127571" y="82193"/>
            <a:ext cx="11936858" cy="544375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FA7C9C-1AD5-E742-917F-B0822E99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2" y="6256890"/>
            <a:ext cx="1562100" cy="336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91B3BF-592D-6A4C-8163-346CD32D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237632"/>
            <a:ext cx="1589284" cy="233496"/>
          </a:xfrm>
          <a:prstGeom prst="rect">
            <a:avLst/>
          </a:prstGeom>
        </p:spPr>
      </p:pic>
      <p:sp>
        <p:nvSpPr>
          <p:cNvPr id="13" name="Rectángulo: Esquinas redondeadas 55">
            <a:extLst>
              <a:ext uri="{FF2B5EF4-FFF2-40B4-BE49-F238E27FC236}">
                <a16:creationId xmlns:a16="http://schemas.microsoft.com/office/drawing/2014/main" id="{C50DE9D8-FD82-4684-9ED8-826B4EC01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1430560"/>
            <a:ext cx="6101297" cy="71102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326646" y="1631141"/>
            <a:ext cx="3989558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</a:rPr>
              <a:t>MODIFICACIONES A LA LEY 20.393 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A4FE373-17BB-493F-A361-B12440813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1498973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2316" y="789220"/>
            <a:ext cx="244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PANEL</a:t>
            </a:r>
          </a:p>
        </p:txBody>
      </p:sp>
    </p:spTree>
    <p:extLst>
      <p:ext uri="{BB962C8B-B14F-4D97-AF65-F5344CB8AC3E}">
        <p14:creationId xmlns:p14="http://schemas.microsoft.com/office/powerpoint/2010/main" val="415869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961038" y="2980334"/>
            <a:ext cx="485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06600" y="233369"/>
            <a:ext cx="942106" cy="10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1559609" y="442230"/>
            <a:ext cx="1333847" cy="641445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¿Cómo nace la Ley?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076519" y="1456419"/>
            <a:ext cx="10441713" cy="4562525"/>
          </a:xfrm>
          <a:prstGeom prst="rect">
            <a:avLst/>
          </a:prstGeom>
        </p:spPr>
        <p:txBody>
          <a:bodyPr vert="horz" lIns="80666" tIns="40333" rIns="80666" bIns="4033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Ley N° 20.393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de la Ley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449263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Vigencia de la ley 2 de diciembre 2009.</a:t>
            </a:r>
          </a:p>
          <a:p>
            <a:pPr marL="177800" indent="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449263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Cumplir con compromiso con la OCDE (Organización para la Cooperación y Desarrollo Económico) de implementar legislación para combatir el cohecho de funcionarios públicos extranjeros, en transacciones internacionales.</a:t>
            </a:r>
          </a:p>
          <a:p>
            <a:pPr marL="177800" indent="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449263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Requisito sugerido por la Organización para la Cooperación y Desarrollo Económico (OCDE) para el ingreso de Chile como miembro. </a:t>
            </a:r>
          </a:p>
          <a:p>
            <a:pPr marL="593318" lvl="3" indent="-4000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cs typeface="Times New Roman" panose="02020603050405020304" pitchFamily="18" charset="0"/>
            </a:endParaRPr>
          </a:p>
          <a:p>
            <a:pPr marL="593318" lvl="3" indent="-4000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412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529"/>
              </a:spcBef>
              <a:spcAft>
                <a:spcPts val="529"/>
              </a:spcAft>
              <a:buClr>
                <a:schemeClr val="accent2"/>
              </a:buClr>
              <a:buNone/>
              <a:defRPr/>
            </a:pPr>
            <a:endParaRPr lang="es-CL" sz="1412" dirty="0"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13695" y="622010"/>
            <a:ext cx="870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RESUMEN LEY N° 20.393</a:t>
            </a:r>
          </a:p>
        </p:txBody>
      </p:sp>
      <p:sp>
        <p:nvSpPr>
          <p:cNvPr id="2" name="Botón de acción: ir a inicio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55B8F71-02EB-482F-8AFF-7BDA6C155286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7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1076519" y="1456419"/>
            <a:ext cx="10441713" cy="4562525"/>
          </a:xfrm>
          <a:prstGeom prst="rect">
            <a:avLst/>
          </a:prstGeom>
        </p:spPr>
        <p:txBody>
          <a:bodyPr vert="horz" lIns="80666" tIns="40333" rIns="80666" bIns="4033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¿Cuando son responsables las empresas?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Existencia de un hecho punible</a:t>
            </a: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Cometido por: dueños, controladores, responsables, ejecutivos principales, representantes o quienes realicen actividades de administración o supervisión o por una persona natural que esté bajo la dirección o supervisión de las personas nombradas.</a:t>
            </a: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Existencia de beneficio para la Universidad.</a:t>
            </a: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Incumplimiento </a:t>
            </a:r>
            <a:r>
              <a:rPr lang="es-CL" sz="1600" kern="0" dirty="0">
                <a:latin typeface="Arial" panose="020B0604020202020204" pitchFamily="34" charset="0"/>
                <a:cs typeface="Arial" panose="020B0604020202020204" pitchFamily="34" charset="0"/>
              </a:rPr>
              <a:t>de los deberes de dirección y supervisión.</a:t>
            </a:r>
          </a:p>
          <a:p>
            <a:pPr marL="0" indent="0" algn="just">
              <a:lnSpc>
                <a:spcPct val="150000"/>
              </a:lnSpc>
              <a:spcBef>
                <a:spcPts val="529"/>
              </a:spcBef>
              <a:spcAft>
                <a:spcPts val="529"/>
              </a:spcAft>
              <a:buClr>
                <a:schemeClr val="accent2"/>
              </a:buClr>
              <a:buNone/>
              <a:defRPr/>
            </a:pPr>
            <a:endParaRPr lang="es-CL" sz="1412" dirty="0"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13695" y="622010"/>
            <a:ext cx="870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RESUMEN LEY N° 20.393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06600" y="233369"/>
            <a:ext cx="942106" cy="10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otón de acción: ir a inicio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E9F8DF5-17AE-4BFB-87C7-7D4648B16A3E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961038" y="2980334"/>
            <a:ext cx="485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06600" y="233369"/>
            <a:ext cx="942106" cy="10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lamada ovalada 8"/>
          <p:cNvSpPr/>
          <p:nvPr/>
        </p:nvSpPr>
        <p:spPr>
          <a:xfrm>
            <a:off x="1559609" y="442230"/>
            <a:ext cx="1333847" cy="641445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¿Cómo nace la Ley?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076519" y="1456419"/>
            <a:ext cx="10441713" cy="4562525"/>
          </a:xfrm>
          <a:prstGeom prst="rect">
            <a:avLst/>
          </a:prstGeom>
        </p:spPr>
        <p:txBody>
          <a:bodyPr vert="horz" lIns="80666" tIns="40333" rIns="80666" bIns="4033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Modificaciones a la Ley N° 20.393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CL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Ley N° 21.459 - junio de 2022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 fecha 20 de junio de 2022 se publicó la Ley Nº21.459 que actualiza la legislación chilena en materia de delitos informáticos y ciberseguridad, adecuándola tanto a las exigencias del Convenio sobre la Ciberdelincuencia del Consejo de Europa, conocido como Convenio de Budapest, del cual Chile es parte, cuanto a la evolución de las tecnologías de la información y la comunicación, todo ello para dar un tratamiento más comprensivo del contexto en que se cometen estos ilícitos y subsanar la carencia de medios suficientes para su investigación.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ley anterior tiene impacto para el análisis de los riesgos de las empresas y significará adecuaciones al modelo de prevención de delitos de la ley 20.393 sobre Responsabilidad Penal de la Persona Jurídica.</a:t>
            </a: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4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529"/>
              </a:spcBef>
              <a:spcAft>
                <a:spcPts val="529"/>
              </a:spcAft>
              <a:buClr>
                <a:schemeClr val="accent2"/>
              </a:buClr>
              <a:buNone/>
              <a:defRPr/>
            </a:pPr>
            <a:endParaRPr lang="es-CL" sz="1412" dirty="0"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813695" y="622010"/>
            <a:ext cx="870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RESUMEN LEY N° 20.393</a:t>
            </a:r>
          </a:p>
        </p:txBody>
      </p:sp>
      <p:sp>
        <p:nvSpPr>
          <p:cNvPr id="2" name="Botón de acción: ir a inicio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55B8F71-02EB-482F-8AFF-7BDA6C155286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08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sp>
        <p:nvSpPr>
          <p:cNvPr id="10" name="Rectangle 3"/>
          <p:cNvSpPr txBox="1">
            <a:spLocks/>
          </p:cNvSpPr>
          <p:nvPr/>
        </p:nvSpPr>
        <p:spPr>
          <a:xfrm>
            <a:off x="1076519" y="1456419"/>
            <a:ext cx="10441713" cy="4562525"/>
          </a:xfrm>
          <a:prstGeom prst="rect">
            <a:avLst/>
          </a:prstGeom>
        </p:spPr>
        <p:txBody>
          <a:bodyPr vert="horz" lIns="80666" tIns="40333" rIns="80666" bIns="4033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A fin de cumplir con la Ley 20.393 de Responsabilidad Penal de la Persona Jurídica, se debe actualizar el modelo de prevención de delitos de la Universidad y relacionadas, efectuando lo siguiente:</a:t>
            </a:r>
          </a:p>
          <a:p>
            <a:pPr marL="0" indent="0" algn="just">
              <a:spcBef>
                <a:spcPts val="600"/>
              </a:spcBef>
              <a:buClr>
                <a:srgbClr val="C00000"/>
              </a:buClr>
              <a:buNone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Incorporar los procesos que se vean expuestos a los riesgos de cometer los nuevos delitos.</a:t>
            </a: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Definir y monitorear los nuevos riesgos pertinentes.</a:t>
            </a: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endParaRPr lang="es-C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3318" lvl="3" indent="-400050" algn="just"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152654" algn="l"/>
              </a:tabLst>
              <a:defRPr/>
            </a:pPr>
            <a:r>
              <a:rPr lang="es-CL" sz="1600" dirty="0">
                <a:latin typeface="Arial" panose="020B0604020202020204" pitchFamily="34" charset="0"/>
                <a:cs typeface="Arial" panose="020B0604020202020204" pitchFamily="34" charset="0"/>
              </a:rPr>
              <a:t>Identificar/confeccionar los controles para aquellos riesgos identificados.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13695" y="622010"/>
            <a:ext cx="870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RESUMEN LEY N° 20.393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06600" y="233369"/>
            <a:ext cx="942106" cy="10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otón de acción: ir a inicio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E9F8DF5-17AE-4BFB-87C7-7D4648B16A3E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8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680A499-70D6-544B-ABA1-3E442D032B4F}"/>
              </a:ext>
            </a:extLst>
          </p:cNvPr>
          <p:cNvSpPr/>
          <p:nvPr/>
        </p:nvSpPr>
        <p:spPr>
          <a:xfrm>
            <a:off x="127571" y="105310"/>
            <a:ext cx="11936858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4039F5F-FF79-8E49-AD4F-311D7BB031A0}"/>
              </a:ext>
            </a:extLst>
          </p:cNvPr>
          <p:cNvSpPr/>
          <p:nvPr/>
        </p:nvSpPr>
        <p:spPr>
          <a:xfrm>
            <a:off x="127571" y="82193"/>
            <a:ext cx="11936858" cy="544375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0FA7C9C-1AD5-E742-917F-B0822E99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2" y="6256890"/>
            <a:ext cx="1562100" cy="3365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F91B3BF-592D-6A4C-8163-346CD32D7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237632"/>
            <a:ext cx="1589284" cy="233496"/>
          </a:xfrm>
          <a:prstGeom prst="rect">
            <a:avLst/>
          </a:prstGeom>
        </p:spPr>
      </p:pic>
      <p:sp>
        <p:nvSpPr>
          <p:cNvPr id="12" name="Rectángulo: Esquinas redondeadas 56">
            <a:extLst>
              <a:ext uri="{FF2B5EF4-FFF2-40B4-BE49-F238E27FC236}">
                <a16:creationId xmlns:a16="http://schemas.microsoft.com/office/drawing/2014/main" id="{116FB6B7-1CB4-4813-99A3-137C82BE1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95791" y="2399480"/>
            <a:ext cx="6101297" cy="71102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094074" y="1631141"/>
            <a:ext cx="4222130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>
                <a:solidFill>
                  <a:schemeClr val="bg1"/>
                </a:solidFill>
              </a:rPr>
              <a:t>RESUMEN LEY 20.393 </a:t>
            </a:r>
          </a:p>
        </p:txBody>
      </p:sp>
      <p:sp>
        <p:nvSpPr>
          <p:cNvPr id="20" name="Elipse 19">
            <a:hlinkClick r:id="rId4" action="ppaction://hlinksldjump"/>
            <a:extLst>
              <a:ext uri="{FF2B5EF4-FFF2-40B4-BE49-F238E27FC236}">
                <a16:creationId xmlns:a16="http://schemas.microsoft.com/office/drawing/2014/main" id="{05ECD4C0-D89D-49E9-AC09-4F34CDD5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7653" y="2469979"/>
            <a:ext cx="572112" cy="572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82316" y="789220"/>
            <a:ext cx="244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PANEL</a:t>
            </a:r>
          </a:p>
        </p:txBody>
      </p:sp>
      <p:sp>
        <p:nvSpPr>
          <p:cNvPr id="32" name="Cuadro de texto 47">
            <a:extLst>
              <a:ext uri="{FF2B5EF4-FFF2-40B4-BE49-F238E27FC236}">
                <a16:creationId xmlns:a16="http://schemas.microsoft.com/office/drawing/2014/main" id="{0ABCF938-7F69-41DA-A492-F98171623883}"/>
              </a:ext>
            </a:extLst>
          </p:cNvPr>
          <p:cNvSpPr txBox="1"/>
          <p:nvPr/>
        </p:nvSpPr>
        <p:spPr>
          <a:xfrm>
            <a:off x="3094074" y="2601102"/>
            <a:ext cx="4202133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s-ES" sz="2000" b="1" dirty="0">
                <a:solidFill>
                  <a:schemeClr val="bg1"/>
                </a:solidFill>
              </a:rPr>
              <a:t>NUEVOS DELITOS  </a:t>
            </a:r>
          </a:p>
        </p:txBody>
      </p:sp>
      <p:sp>
        <p:nvSpPr>
          <p:cNvPr id="13" name="Botón de acción: ir a inicio 1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CDE7C36-1CD7-40B0-952D-D64547F2C78A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52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2AF812E-B872-F441-A4BA-6FD51906014D}"/>
              </a:ext>
            </a:extLst>
          </p:cNvPr>
          <p:cNvSpPr/>
          <p:nvPr/>
        </p:nvSpPr>
        <p:spPr>
          <a:xfrm>
            <a:off x="328773" y="105310"/>
            <a:ext cx="11741649" cy="6647380"/>
          </a:xfrm>
          <a:prstGeom prst="rect">
            <a:avLst/>
          </a:prstGeom>
          <a:noFill/>
          <a:ln w="28575">
            <a:solidFill>
              <a:srgbClr val="D32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258D0-66B3-F64A-9ABF-071EF9686090}"/>
              </a:ext>
            </a:extLst>
          </p:cNvPr>
          <p:cNvSpPr/>
          <p:nvPr/>
        </p:nvSpPr>
        <p:spPr>
          <a:xfrm rot="5400000">
            <a:off x="-2242336" y="3202969"/>
            <a:ext cx="5179888" cy="452062"/>
          </a:xfrm>
          <a:prstGeom prst="rect">
            <a:avLst/>
          </a:prstGeom>
          <a:solidFill>
            <a:srgbClr val="D3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A93306-0F39-9446-8315-C30A0325D74C}"/>
              </a:ext>
            </a:extLst>
          </p:cNvPr>
          <p:cNvSpPr txBox="1"/>
          <p:nvPr/>
        </p:nvSpPr>
        <p:spPr>
          <a:xfrm rot="16200000">
            <a:off x="-1815792" y="3152329"/>
            <a:ext cx="456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Brandon Grotesque" panose="020B0503020203060202" pitchFamily="34" charset="77"/>
              </a:rPr>
              <a:t>Contralora y Encargada de Prevención de Delitos</a:t>
            </a:r>
          </a:p>
          <a:p>
            <a:endParaRPr lang="es-CL" sz="1600" dirty="0">
              <a:solidFill>
                <a:schemeClr val="bg1"/>
              </a:solidFill>
              <a:latin typeface="Brandon Grotesque" panose="020B0503020203060202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D40654-9C95-C544-935B-D81A0C9E8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777" y="416189"/>
            <a:ext cx="1589284" cy="2334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B6235F7-D0A3-6A46-BF4A-06D4A6DDA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961" y="6195246"/>
            <a:ext cx="1562100" cy="33655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7598" y="1490745"/>
            <a:ext cx="1550287" cy="878955"/>
            <a:chOff x="304800" y="1577182"/>
            <a:chExt cx="3419021" cy="2180727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r>
                <a:rPr lang="es-ES" sz="1300" b="1" dirty="0">
                  <a:latin typeface="+mj-lt"/>
                </a:rPr>
                <a:t>Ataque a la integridad de un sistema informático </a:t>
              </a: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38808"/>
              <a:ext cx="3419021" cy="419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400" b="1" dirty="0">
                  <a:solidFill>
                    <a:schemeClr val="tx1"/>
                  </a:solidFill>
                </a:rPr>
                <a:t>2022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6229" y="2653074"/>
            <a:ext cx="1561656" cy="870321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8501" y="3774460"/>
            <a:ext cx="1561656" cy="870321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0775" y="4868562"/>
            <a:ext cx="1561656" cy="870321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9056" y="1438425"/>
            <a:ext cx="1550287" cy="892603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400" b="1" dirty="0">
                  <a:solidFill>
                    <a:schemeClr val="tx1"/>
                  </a:solidFill>
                </a:rPr>
                <a:t>2022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99413" y="2616148"/>
            <a:ext cx="1550287" cy="892603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400" b="1" dirty="0">
                  <a:solidFill>
                    <a:schemeClr val="tx1"/>
                  </a:solidFill>
                </a:rPr>
                <a:t>2022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4500" y="3769447"/>
            <a:ext cx="1550287" cy="942640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400" b="1" dirty="0">
                  <a:solidFill>
                    <a:schemeClr val="tx1"/>
                  </a:solidFill>
                </a:rPr>
                <a:t>2022</a:t>
              </a:r>
            </a:p>
          </p:txBody>
        </p: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1550221-8258-42F2-8C5D-7698C308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04500" y="4882537"/>
            <a:ext cx="1550287" cy="892603"/>
            <a:chOff x="304800" y="1577182"/>
            <a:chExt cx="3419021" cy="2214588"/>
          </a:xfrm>
          <a:solidFill>
            <a:srgbClr val="C0000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CDADA208-E23E-4B7A-8B30-503644571020}"/>
                </a:ext>
              </a:extLst>
            </p:cNvPr>
            <p:cNvSpPr/>
            <p:nvPr/>
          </p:nvSpPr>
          <p:spPr>
            <a:xfrm>
              <a:off x="304800" y="1577182"/>
              <a:ext cx="3419021" cy="1795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spcBef>
                  <a:spcPts val="600"/>
                </a:spcBef>
              </a:pPr>
              <a:endParaRPr lang="es-ES" sz="3600" b="1" dirty="0">
                <a:latin typeface="+mj-lt"/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35AF9DE5-C8D3-43F1-8647-AA7713F1FCEF}"/>
                </a:ext>
              </a:extLst>
            </p:cNvPr>
            <p:cNvSpPr/>
            <p:nvPr/>
          </p:nvSpPr>
          <p:spPr>
            <a:xfrm>
              <a:off x="304800" y="3372670"/>
              <a:ext cx="3419021" cy="419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400" b="1" dirty="0">
                  <a:solidFill>
                    <a:schemeClr val="tx1"/>
                  </a:solidFill>
                </a:rPr>
                <a:t>2022</a:t>
              </a:r>
            </a:p>
          </p:txBody>
        </p:sp>
      </p:grpSp>
      <p:sp>
        <p:nvSpPr>
          <p:cNvPr id="75" name="Rectángulo 74">
            <a:extLst>
              <a:ext uri="{FF2B5EF4-FFF2-40B4-BE49-F238E27FC236}">
                <a16:creationId xmlns:a16="http://schemas.microsoft.com/office/drawing/2014/main" id="{35AF9DE5-C8D3-43F1-8647-AA7713F1FCEF}"/>
              </a:ext>
            </a:extLst>
          </p:cNvPr>
          <p:cNvSpPr/>
          <p:nvPr/>
        </p:nvSpPr>
        <p:spPr>
          <a:xfrm>
            <a:off x="3916218" y="4468591"/>
            <a:ext cx="1567218" cy="17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400" b="1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35AF9DE5-C8D3-43F1-8647-AA7713F1FCEF}"/>
              </a:ext>
            </a:extLst>
          </p:cNvPr>
          <p:cNvSpPr/>
          <p:nvPr/>
        </p:nvSpPr>
        <p:spPr>
          <a:xfrm>
            <a:off x="3902258" y="3339157"/>
            <a:ext cx="1589597" cy="18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400" b="1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35AF9DE5-C8D3-43F1-8647-AA7713F1FCEF}"/>
              </a:ext>
            </a:extLst>
          </p:cNvPr>
          <p:cNvSpPr/>
          <p:nvPr/>
        </p:nvSpPr>
        <p:spPr>
          <a:xfrm>
            <a:off x="3932140" y="5562694"/>
            <a:ext cx="1557754" cy="16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400" b="1" dirty="0">
                <a:solidFill>
                  <a:schemeClr val="tx1"/>
                </a:solidFill>
              </a:rPr>
              <a:t>2022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927598" y="2796375"/>
            <a:ext cx="1550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Acceso ilícito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55680" y="3858349"/>
            <a:ext cx="1334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Interceptación ilícita </a:t>
            </a:r>
          </a:p>
        </p:txBody>
      </p:sp>
      <p:sp>
        <p:nvSpPr>
          <p:cNvPr id="85" name="Rectángulo 84"/>
          <p:cNvSpPr/>
          <p:nvPr/>
        </p:nvSpPr>
        <p:spPr>
          <a:xfrm>
            <a:off x="3920775" y="4868574"/>
            <a:ext cx="157685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300" b="1" dirty="0">
                <a:solidFill>
                  <a:schemeClr val="lt1"/>
                </a:solidFill>
                <a:latin typeface="+mj-lt"/>
              </a:rPr>
              <a:t>Ataque a la integridad de los datos informáticos 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6323956" y="1549709"/>
            <a:ext cx="1215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Falsificación informática </a:t>
            </a:r>
          </a:p>
        </p:txBody>
      </p:sp>
      <p:sp>
        <p:nvSpPr>
          <p:cNvPr id="87" name="Rectángulo 86"/>
          <p:cNvSpPr/>
          <p:nvPr/>
        </p:nvSpPr>
        <p:spPr>
          <a:xfrm>
            <a:off x="6438449" y="2610859"/>
            <a:ext cx="1142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Receptación de datos informáticos </a:t>
            </a:r>
          </a:p>
        </p:txBody>
      </p:sp>
      <p:sp>
        <p:nvSpPr>
          <p:cNvPr id="88" name="Rectángulo 87"/>
          <p:cNvSpPr/>
          <p:nvPr/>
        </p:nvSpPr>
        <p:spPr>
          <a:xfrm>
            <a:off x="6295769" y="3830847"/>
            <a:ext cx="137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Fraude informático </a:t>
            </a:r>
          </a:p>
        </p:txBody>
      </p:sp>
      <p:sp>
        <p:nvSpPr>
          <p:cNvPr id="89" name="Rectángulo 88"/>
          <p:cNvSpPr/>
          <p:nvPr/>
        </p:nvSpPr>
        <p:spPr>
          <a:xfrm>
            <a:off x="6438449" y="4960236"/>
            <a:ext cx="1171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b="1" dirty="0">
                <a:solidFill>
                  <a:schemeClr val="lt1"/>
                </a:solidFill>
                <a:latin typeface="+mj-lt"/>
              </a:rPr>
              <a:t>Abuso de los dispositivos </a:t>
            </a:r>
          </a:p>
        </p:txBody>
      </p:sp>
      <p:sp>
        <p:nvSpPr>
          <p:cNvPr id="94" name="CuadroTexto 93"/>
          <p:cNvSpPr txBox="1"/>
          <p:nvPr/>
        </p:nvSpPr>
        <p:spPr>
          <a:xfrm>
            <a:off x="3106759" y="629694"/>
            <a:ext cx="678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CL" sz="24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NUEVOS DELITOS INCORPORADOS A LEY N° 20.393</a:t>
            </a: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8" r="22696"/>
          <a:stretch/>
        </p:blipFill>
        <p:spPr bwMode="auto">
          <a:xfrm>
            <a:off x="845755" y="232012"/>
            <a:ext cx="942106" cy="11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Llamada ovalada 95"/>
          <p:cNvSpPr/>
          <p:nvPr/>
        </p:nvSpPr>
        <p:spPr>
          <a:xfrm>
            <a:off x="1736208" y="239036"/>
            <a:ext cx="1550287" cy="702660"/>
          </a:xfrm>
          <a:prstGeom prst="wedgeEllipseCallout">
            <a:avLst>
              <a:gd name="adj1" fmla="val -57117"/>
              <a:gd name="adj2" fmla="val 15692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rgbClr val="C00000"/>
                </a:solidFill>
              </a:rPr>
              <a:t>¿Cuáles son los delitos?</a:t>
            </a:r>
          </a:p>
        </p:txBody>
      </p:sp>
      <p:sp>
        <p:nvSpPr>
          <p:cNvPr id="104" name="Botón de acción: ir a inicio 10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99A2B367-73DE-4C67-9864-AA4EDF2250FC}"/>
              </a:ext>
            </a:extLst>
          </p:cNvPr>
          <p:cNvSpPr/>
          <p:nvPr/>
        </p:nvSpPr>
        <p:spPr>
          <a:xfrm>
            <a:off x="9855550" y="6272472"/>
            <a:ext cx="255181" cy="226689"/>
          </a:xfrm>
          <a:prstGeom prst="actionButtonHo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9222AE8-30D1-B40C-D0B9-3B0849586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9943" y="1363191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1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F4C98EB-8F94-BCEC-7168-75828B795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2401" y="2486325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2</a:t>
            </a: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89B3CA35-EE7E-5733-29F2-F5AE37DA3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4684" y="3666830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3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4E5479F5-1C16-CA20-8BB8-F7F1F6ECF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3167" y="4780355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4</a:t>
            </a: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D017DD54-A8FB-B6FE-2710-82AA3258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2901" y="1319954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5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416B755-0CA1-5AE2-0BD9-F41A780D7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7256" y="2485233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6</a:t>
            </a: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1966B2F2-22B0-A154-57F4-2FEA50CE7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7589" y="3662135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7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E495BFE1-6130-DF50-F148-1A282AEEC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7589" y="4794267"/>
            <a:ext cx="428697" cy="35486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9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0542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14481</TotalTime>
  <Words>1444</Words>
  <Application>Microsoft Office PowerPoint</Application>
  <PresentationFormat>Panorámica</PresentationFormat>
  <Paragraphs>188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Brandon Grotesque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María Isabel Díaz Rodríguez</cp:lastModifiedBy>
  <cp:revision>144</cp:revision>
  <dcterms:created xsi:type="dcterms:W3CDTF">2020-07-08T14:56:36Z</dcterms:created>
  <dcterms:modified xsi:type="dcterms:W3CDTF">2023-06-29T13:03:44Z</dcterms:modified>
</cp:coreProperties>
</file>